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2" r:id="rId6"/>
    <p:sldId id="261" r:id="rId7"/>
    <p:sldId id="260" r:id="rId8"/>
    <p:sldId id="259" r:id="rId9"/>
    <p:sldId id="264" r:id="rId10"/>
    <p:sldId id="265" r:id="rId11"/>
    <p:sldId id="266" r:id="rId12"/>
    <p:sldId id="267" r:id="rId13"/>
    <p:sldId id="268" r:id="rId14"/>
    <p:sldId id="273" r:id="rId15"/>
    <p:sldId id="272" r:id="rId16"/>
    <p:sldId id="271" r:id="rId17"/>
    <p:sldId id="26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A12E-2C48-4CF6-8E33-AB15AAD574B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E07C7-C76D-47F7-88C8-6D9557CC5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307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A12E-2C48-4CF6-8E33-AB15AAD574B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E07C7-C76D-47F7-88C8-6D9557CC5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874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A12E-2C48-4CF6-8E33-AB15AAD574B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E07C7-C76D-47F7-88C8-6D9557CC5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734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A12E-2C48-4CF6-8E33-AB15AAD574B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E07C7-C76D-47F7-88C8-6D9557CC5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588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A12E-2C48-4CF6-8E33-AB15AAD574B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E07C7-C76D-47F7-88C8-6D9557CC5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30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A12E-2C48-4CF6-8E33-AB15AAD574B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E07C7-C76D-47F7-88C8-6D9557CC5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904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A12E-2C48-4CF6-8E33-AB15AAD574B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E07C7-C76D-47F7-88C8-6D9557CC5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60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A12E-2C48-4CF6-8E33-AB15AAD574B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E07C7-C76D-47F7-88C8-6D9557CC5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260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A12E-2C48-4CF6-8E33-AB15AAD574B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E07C7-C76D-47F7-88C8-6D9557CC5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430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A12E-2C48-4CF6-8E33-AB15AAD574B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E07C7-C76D-47F7-88C8-6D9557CC5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538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A12E-2C48-4CF6-8E33-AB15AAD574B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E07C7-C76D-47F7-88C8-6D9557CC5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58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8A12E-2C48-4CF6-8E33-AB15AAD574B8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E07C7-C76D-47F7-88C8-6D9557CC5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351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99859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troy-ek.ru/service/obsledovanie/obsledovanie-zdanij-i-sooruzhenij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stroy-ek.ru/wp-content/uploads/2020/05/image001.jpg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roy-ek.ru/wp-content/uploads/2020/05/image002.jpg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troy-ek.ru/wp-content/uploads/2020/05/image003.jpg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troy-ek.ru/service/obsledovanie/detalnoe-instrumentalnoe-obsledovanie/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9" y="114300"/>
            <a:ext cx="1338943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НПК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14765" y="2664320"/>
            <a:ext cx="7756071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Физический износ здания.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371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7421" y="1028701"/>
            <a:ext cx="11900848" cy="39678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понятия.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оценки.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износа зданий.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93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474" y="0"/>
            <a:ext cx="12093526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понятия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технического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износа) здания, строения, сооружения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Под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физическим износом понимается потеря материалами, из которых возведено здание, своих первоначальных качеств.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Процент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износа зданий в зависимости от доступности или недоступности осмотру его конструктивных элементов соответственно устанавливается по признакам технического состояния или подсчитывается по срокам службы.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технического состояния производится одновременно с техническим описанием здания. При этом выявляются признаки технического состояния (физического износа) доступных осмотру частей здания.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внешним признакам технического состояния отдельных конструкций здания устанавливается физический износ согласно 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правилам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"Оценки физического износа жилых зданий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затем определяется износ по зданию в целом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 физического износа здания производится расчетом с применением удельных весов конструктивных элементов этого здания, указанных в соответствующем оценочном нормативе. Процент физического износа по каждому конструктивному элементу, выбранному из таблиц упомянутых выше Правил, умножается на удельный вес этого элемента (после применения поправки или ценностного коэффициента).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получаем физический износ отдельных конструктивных элементов по отношению ко всему зданию. Суммированием полученных результатов определяется физический износ всего здания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78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812" y="0"/>
            <a:ext cx="1202318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Физический износ сооружений и зданий – что это такое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Физический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износ зданий – это величина, обозначающая степень ухудшения технических и других эксплуатационных характеристик объекта.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течением времени у любой строительной конструкции ухудшаются прочностные, тепло- и звукоизоляционные свойства, водо- и воздухонепроницаемость, и другие показатели, понижающие несущую способность зданий.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Чтобы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предотвратить преждевременное разрушение сооружения и продлить срок его эксплуатации необходимо периодически проводить 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обследование зданий и сооружений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на предмет их технического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состояния.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зданий, износ которых определяется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типологической классификации все здания, для которых определяются показатели физического износа, разделяются на:</a:t>
            </a:r>
          </a:p>
          <a:p>
            <a:pPr lvl="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эту группу входят жилые здания (дома, гостиницы, общежития), предназначенные для временного или постоянного проживания и общественные – объекты административного и социально-культурного назначения (школы, больницы, театры, магазины, клубы и другие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Включают промышленные цеха и корпуса, и сельскохозяйственные (зерно- и овощехранилища, птичники, коровники и др.).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Определение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срока службы каждого из этих объектов – достаточно сложная задача, поскольку кроме разнообразных разрушительных факторов на технические характеристики влияет также характер конструкции, своевременность выполненного ремонта и качество используемых материалов, и ряд других критериев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37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-1"/>
            <a:ext cx="12065391" cy="6004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Причины, по которым происходит износ зданий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Физический износ конструктивных элементов зданий или всего объекта в целом может быть вызван следующими факторами:</a:t>
            </a:r>
            <a:endParaRPr lang="ru-RU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150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длительная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неправильная эксплуатация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сооружений;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150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истираемость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материалов, использованных в отделке или отдельных конструктивных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элементах;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50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агрессивное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воздействие атмосферных факторов, вызывающих размыв фундамента, коррозию и эрозию стройматериалов, промерзание оснований, боковое давление ветра 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конструкции;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150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динамические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механические воздействия, приводящие к неравномерной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осадке;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150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биологические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факторы: насекомые, бактерии,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грибки;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150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стихийные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бедствия: землетрясения, наводнения, пожары, ураганы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другие;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150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ошибки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проектировании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сооружений;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1500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допущенные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возведении зданий ошибки, например, неправильная кладка или некачественный бетон.</a:t>
            </a:r>
            <a:endParaRPr lang="ru-RU" b="1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Каждый из этих факторов вызывает износ конструкций здания, но наибольший вред причиняет влага, а также воздействующая через грунт вибрация.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80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5535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Признаки износа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изменение эксплуатационных свойств строительной конструкции указывают следующие признаки физического износа:</a:t>
            </a:r>
            <a:endParaRPr lang="ru-RU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сколы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трещины, выбоины, выпадение отдельных камней из стен, надземной части цоколя и фундаментных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столбов;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выпучивание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перекосы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цоколя;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перекосы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дверных и оконных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проемов;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осадка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отдельных участков стен, искривление их горизонтальных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линий;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нарушение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монолитности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кладки;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отслоение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отпадение штукатурки, выветривание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трещины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перемычках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карнизах;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увлажнение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стеновых поверхностей, появление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высолов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смещение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прогиб плит в отношении одна к другой из-за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деформаций;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оголение арматуры;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SzPts val="1000"/>
              <a:buFontTx/>
              <a:buChar char="-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протечек или промерзаний на фасадах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SzPts val="1000"/>
              <a:tabLst>
                <a:tab pos="457200" algn="l"/>
              </a:tabLst>
            </a:pP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Это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распространенные признаки, по которым определяется износ элементов здания. При этом внимание нужно обратить на то, что каждому конструктивному элементу строительного объекта характерны свои идентификационные факторы.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72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179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Стадии износа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Выделяют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 стадии физического износа зданий и сооружений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устранимая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(ухудшаются эксплуатационные и технико-экономические показатели) 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неустранимая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(дальнейшая эксплуатация в таких условиях невозможна).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Общий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физический износ здания в ходе его эксплуатации также разделяют на фазы. Ниже приведена таблица физического износа с подробным описанием каждой фазы.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899675"/>
              </p:ext>
            </p:extLst>
          </p:nvPr>
        </p:nvGraphicFramePr>
        <p:xfrm>
          <a:off x="126609" y="1797864"/>
          <a:ext cx="11901268" cy="50174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7907">
                  <a:extLst>
                    <a:ext uri="{9D8B030D-6E8A-4147-A177-3AD203B41FA5}">
                      <a16:colId xmlns:a16="http://schemas.microsoft.com/office/drawing/2014/main" val="2355798048"/>
                    </a:ext>
                  </a:extLst>
                </a:gridCol>
                <a:gridCol w="3676211">
                  <a:extLst>
                    <a:ext uri="{9D8B030D-6E8A-4147-A177-3AD203B41FA5}">
                      <a16:colId xmlns:a16="http://schemas.microsoft.com/office/drawing/2014/main" val="384206138"/>
                    </a:ext>
                  </a:extLst>
                </a:gridCol>
                <a:gridCol w="5607150">
                  <a:extLst>
                    <a:ext uri="{9D8B030D-6E8A-4147-A177-3AD203B41FA5}">
                      <a16:colId xmlns:a16="http://schemas.microsoft.com/office/drawing/2014/main" val="173716794"/>
                    </a:ext>
                  </a:extLst>
                </a:gridCol>
              </a:tblGrid>
              <a:tr h="6882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Физический износ, %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фактического состояния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Характеристики физического износа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val="569677437"/>
                  </a:ext>
                </a:extLst>
              </a:tr>
              <a:tr h="9398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0-20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Хорошее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Имеются отдельные неисправности, которые быстро устраняются проведением ремонта. Существенных деформаций и повреждений нет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val="2283893946"/>
                  </a:ext>
                </a:extLst>
              </a:tr>
              <a:tr h="9398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21-40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Удовлетворительное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эксплуатации конструктивные элементы пригодны, но требуют незначительного ремонта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val="3254666182"/>
                  </a:ext>
                </a:extLst>
              </a:tr>
              <a:tr h="6882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41-60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Неудовлетворительное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 при выполнении ремонта возможна дальнейшая эксплуатация объекта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val="3303921202"/>
                  </a:ext>
                </a:extLst>
              </a:tr>
              <a:tr h="9398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61-80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Критическое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Несущие конструкции находятся в аварийном состоянии и без их замены здание эксплуатировать нельзя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val="2340770317"/>
                  </a:ext>
                </a:extLst>
              </a:tr>
              <a:tr h="6882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81-100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Полное разрушение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Элементы сооружения сильно разрушены и не подлежат ремонту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val="3874777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88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431081"/>
            <a:ext cx="12079457" cy="4990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определения физического износа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Расчет физического износа зданий в целом является важнейшим критерием влияния на результат фактической оценки стоимости объекта. Для вычисления оценки недвижимого объекта применяют разные методы, с помощью которых в процентах определяется физический износ сооружений.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375"/>
              </a:spcAft>
            </a:pPr>
            <a:r>
              <a:rPr lang="ru-RU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Методика компенсации затрат</a:t>
            </a:r>
            <a:endParaRPr lang="ru-RU" b="1" dirty="0" smtClean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Согласно данному методу процент физического износа равен затратам, которые потребуются для устранения дефектов. Плюсом методики является возможность обосновать экономическую суть величины общего износа.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числе недостатков отмечают трудности, возникающие при определении объемов ремонтных работ. Чрезмерно сложным является расчет износа фундамента и других технически сложных элементов.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связи с тем, что методика достаточно сложна в применении, используют ее, как правило, для крупных объектов, для которых требуется определение физического износа здания.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375"/>
              </a:spcAft>
            </a:pPr>
            <a:r>
              <a:rPr lang="ru-RU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хронологического возраста</a:t>
            </a:r>
            <a:endParaRPr lang="ru-RU" b="1" dirty="0" smtClean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Физический износ гражданских зданий или жилых сооружений по этой методике определяется как частное, полученное при делении хронологического возраста объекта на срок его эксплуатации по формуле: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84059" y="61749"/>
            <a:ext cx="3645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Методы оценки износа зданий.</a:t>
            </a:r>
            <a:endParaRPr lang="ru-RU" dirty="0"/>
          </a:p>
        </p:txBody>
      </p:sp>
      <p:pic>
        <p:nvPicPr>
          <p:cNvPr id="4" name="Рисунок 3" descr="формула расчета износа здания методом хронологического возраста">
            <a:hlinkClick r:id="rId2"/>
          </p:cNvPr>
          <p:cNvPicPr/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95" y="5421998"/>
            <a:ext cx="2822039" cy="11476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596639" y="5582743"/>
            <a:ext cx="7249551" cy="826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Вх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фактический возраст исследуемого объекта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Всс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нормативный эксплуатационный период.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32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45" y="1"/>
            <a:ext cx="12037255" cy="1329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375"/>
              </a:spcAft>
            </a:pPr>
            <a:r>
              <a:rPr lang="ru-RU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эффективного возраста</a:t>
            </a:r>
            <a:endParaRPr lang="ru-RU" b="1" dirty="0" smtClean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Оценка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физического износа здания методикой эффективного возраста востребована среди специалистов благодаря тому, что всего одним арифметическим действием можно выполнить нужные расчеты, используя один из вариантов формулы: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Оценка физического износа здания методикой эффективного возраста формула">
            <a:hlinkClick r:id="rId2"/>
          </p:cNvPr>
          <p:cNvPicPr/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223" y="1329083"/>
            <a:ext cx="5257580" cy="9225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54744" y="2308672"/>
            <a:ext cx="12037255" cy="4135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Вэ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эффективный возраст, или другими словами на какой возраст обследуемый объект выглядит;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Вост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срок, который остается до конца эксплуатационного периода;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Всс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нормативный эксплуатационный срок.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Весомым минусом является то, что обосновать величину 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Вост (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сроку жизни до конца эксплуатации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оценщику практически невозможно, поскольку никто не сможет сказать точно сколько времени здание будет эксплуатироваться. Как исключение рассматривается случай, когда в конкретное время объект подлежит сносу. Поэтому на практике этот метод срока жизни почти не используется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Экспертный метод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определения физического износа зданий основана на шкале оценок экспертов, которая в полной редакции изложена в ВСН 53-86р.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Определяется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по внешним разрушениям, которые можно увидеть при визуальном осмотре.</a:t>
            </a:r>
          </a:p>
          <a:p>
            <a:pPr>
              <a:lnSpc>
                <a:spcPct val="107000"/>
              </a:lnSpc>
              <a:spcAft>
                <a:spcPts val="1125"/>
              </a:spcAft>
            </a:pP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04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812" y="0"/>
            <a:ext cx="12023188" cy="6447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Формула физического износа следующая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1125"/>
              </a:spcAft>
            </a:pPr>
            <a:endParaRPr lang="ru-RU" sz="2000" dirty="0">
              <a:solidFill>
                <a:srgbClr val="515356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Иi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величина износа конкретного i-элемента (показатель стабильный и берется из соответственных таблиц);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удельный вес исследуемого i-того элемента объекта;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номер элемента.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числу плюсов метода относят:</a:t>
            </a:r>
          </a:p>
          <a:p>
            <a:pPr lvl="0"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простоту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расчетов;</a:t>
            </a:r>
          </a:p>
          <a:p>
            <a:pPr lvl="0"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доказательность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расчетных данных, которые установлены действующими нормативными документами.</a:t>
            </a:r>
          </a:p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также имеются:</a:t>
            </a:r>
          </a:p>
          <a:p>
            <a:pPr lvl="0"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результаты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расчетов получаются с отклонениями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диапазоне ±5%;</a:t>
            </a:r>
          </a:p>
          <a:p>
            <a:pPr lvl="0"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от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опыта оценщика напрямую зависит точность результата. Также часто случается так, что весомые признаки износа попросту скрываются под косметическим ремонтом и в результате величина износа получается сильно заниженной;</a:t>
            </a:r>
          </a:p>
          <a:p>
            <a:pPr marL="285750" lvl="0" indent="-285750" algn="just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субъективного фактора. Например, описание в нормативных актах величины износа для «системы центрального отопления» соответствует значению «капельные течи в приборах отопления, коррозия трубопроводов, плохая работа калориферов» и процент износа при этом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41 до 60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этом совсем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обусловлено сколько на 5 или больше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отопительных приборов должно быть этих «капельных течей» и как правильно оценить техническое состояние отопительной системы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целом, если сравнить все положительные и отрицательные стороны метода, то первые значительно перевешивают, поэтому оценщиками он применяется очень часто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методика определения физического износа зданий основана на шкале оценок экспертов формула">
            <a:hlinkClick r:id="rId2"/>
          </p:cNvPr>
          <p:cNvPicPr/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353" y="152168"/>
            <a:ext cx="4234376" cy="8325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0830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988" y="0"/>
            <a:ext cx="12056012" cy="6567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375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разбивки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Предусматривает расчет износа объекта с одновременным учетом возможности его устранения, в частности:</a:t>
            </a:r>
            <a:endParaRPr lang="ru-RU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  отложенный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 или исправимый износ;</a:t>
            </a:r>
            <a:endParaRPr lang="ru-RU" b="1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  неисправимый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износ, когда износившиеся элементы не подлежат замене или ремонту из-за короткого срока службы;</a:t>
            </a:r>
            <a:endParaRPr lang="ru-RU" b="1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  неисправимый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износ, при котором только при выполнении реконструкции или капитального ремонта объекта могут быть восстановлены изношенные элементы с длительным сроком службы.</a:t>
            </a:r>
            <a:endParaRPr lang="ru-RU" b="1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Плюсом данного способа считается возможность учесть не только видимые, но и скрытые влияющие на износ факторы. Если достоверной информации об объемах ремонта нет, то метод в таких случаях невозможно применить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оценки</a:t>
            </a:r>
          </a:p>
          <a:p>
            <a:r>
              <a:rPr lang="ru-RU" sz="17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Ведомственными строительными нормами установлены правила оценки физического износа зданий:</a:t>
            </a:r>
          </a:p>
          <a:p>
            <a:pPr lvl="0"/>
            <a:r>
              <a:rPr lang="ru-RU" sz="17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</a:t>
            </a:r>
            <a:r>
              <a:rPr lang="ru-RU" sz="17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оценивать </a:t>
            </a:r>
            <a:r>
              <a:rPr lang="ru-RU" sz="17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 износ жилых зданий и сооружений нужно посредством сравнения факторов, выявленных в ходе визуального и </a:t>
            </a:r>
            <a:r>
              <a:rPr lang="ru-RU" sz="17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инструментального обследования</a:t>
            </a:r>
            <a:r>
              <a:rPr lang="ru-RU" sz="17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 приведенными в таблице строительных норм значениями;</a:t>
            </a:r>
          </a:p>
          <a:p>
            <a:pPr lvl="0"/>
            <a:r>
              <a:rPr lang="ru-RU" sz="17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если </a:t>
            </a:r>
            <a:r>
              <a:rPr lang="ru-RU" sz="17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отдельный конструктивный элемент или весь объект имеет соответствующие конкретному интервалу значений признаки износа, то принимать величину необходимо такую, которая равна верхнему показателю этого интервала;</a:t>
            </a:r>
          </a:p>
          <a:p>
            <a:pPr lvl="0"/>
            <a:r>
              <a:rPr lang="ru-RU" sz="17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когда </a:t>
            </a:r>
            <a:r>
              <a:rPr lang="ru-RU" sz="17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один из обозначенных в таблице признаков износа обнаружен в конструкции, то в этом случае величина должна равняться нижней границе интервала;</a:t>
            </a:r>
          </a:p>
          <a:p>
            <a:pPr lvl="0"/>
            <a:r>
              <a:rPr lang="ru-RU" sz="17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когда </a:t>
            </a:r>
            <a:r>
              <a:rPr lang="ru-RU" sz="17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один признак из таблицы соответствует физическому износу, то принимать его следует в зависимости от характера или размеров повреждений по принципу интерполяции.</a:t>
            </a:r>
          </a:p>
          <a:p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Учесть обязательно нужно то, что данные правила не распространяются для оценки износа жилых зданий, разрушения которых произошли вследствие стихийных бедствий.</a:t>
            </a:r>
          </a:p>
          <a:p>
            <a:pPr>
              <a:lnSpc>
                <a:spcPct val="107000"/>
              </a:lnSpc>
              <a:spcAft>
                <a:spcPts val="1125"/>
              </a:spcAft>
            </a:pP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89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atxp.org/images/stories/obiz2/image121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73" y="576775"/>
            <a:ext cx="10838667" cy="60433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17761" y="0"/>
            <a:ext cx="4021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Расчет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износа зданий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71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ok-t.ru/mydocxru/baza7/968587584.files/image061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541"/>
            <a:ext cx="11633613" cy="62319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91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resent5.com/presentation/3/9915732_444665262.pdf-img/9915732_444665262.pdf-21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36" y="126303"/>
            <a:ext cx="10269415" cy="65839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33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knigi.net/books_files/online_html/204025/b00002239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550" y="119142"/>
            <a:ext cx="8035290" cy="65067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07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resent5.com/presentation/96103081_134756125/image-14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733" y="288705"/>
            <a:ext cx="8566395" cy="64247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84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66069" y="2616591"/>
            <a:ext cx="47321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509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928</Words>
  <Application>Microsoft Office PowerPoint</Application>
  <PresentationFormat>Широкоэкранный</PresentationFormat>
  <Paragraphs>118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5</cp:revision>
  <dcterms:created xsi:type="dcterms:W3CDTF">2022-12-04T10:57:31Z</dcterms:created>
  <dcterms:modified xsi:type="dcterms:W3CDTF">2022-12-04T11:35:03Z</dcterms:modified>
</cp:coreProperties>
</file>